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74" r:id="rId3"/>
    <p:sldId id="273" r:id="rId4"/>
    <p:sldId id="272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78490-A2BA-4D1B-BC92-3E89FD5F10DD}" type="datetimeFigureOut">
              <a:rPr lang="es-EC" smtClean="0"/>
              <a:t>17/6/2016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E9510-6B60-4993-B1EE-CAA1A814E6A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9729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199" cy="3086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11474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914401" y="3257550"/>
            <a:ext cx="7315199" cy="3086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4773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65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4863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98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577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7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3330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90573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4721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3247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7516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3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E462C60-F9DD-42C5-B4D0-56057B30DA11}" type="datetimeFigureOut">
              <a:rPr lang="es-US" smtClean="0"/>
              <a:t>6/17/2016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C9979F-D99E-4D25-B830-223BB5D63071}" type="slidenum">
              <a:rPr lang="es-US" smtClean="0"/>
              <a:t>‹Nº›</a:t>
            </a:fld>
            <a:endParaRPr lang="es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4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 dirty="0" smtClean="0"/>
              <a:t>HERRAMIENTAS MULTIMEDIA PARA EL E-APRENDIZAJE</a:t>
            </a:r>
            <a:endParaRPr lang="es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S" dirty="0" smtClean="0"/>
              <a:t>DOLORES ZAMBRANO M.</a:t>
            </a:r>
          </a:p>
          <a:p>
            <a:r>
              <a:rPr lang="es-US" dirty="0" smtClean="0"/>
              <a:t>Viernes 17 de Junio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06887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Insignia de la sesión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7657" y="2467447"/>
            <a:ext cx="9720071" cy="4023360"/>
          </a:xfrm>
        </p:spPr>
        <p:txBody>
          <a:bodyPr>
            <a:noAutofit/>
          </a:bodyPr>
          <a:lstStyle/>
          <a:p>
            <a:r>
              <a:rPr lang="es-US" sz="2800" dirty="0" smtClean="0"/>
              <a:t>En esta sesión, usted y su grupo deben estar pendientes de los acertijos que se enviarán por twitter con el hashtag #OAacertijo.  Esto le permitirá ganar una insignia.</a:t>
            </a:r>
          </a:p>
          <a:p>
            <a:r>
              <a:rPr lang="es-US" sz="2800" dirty="0" smtClean="0"/>
              <a:t>La idea es que con las pistas mostradas usted descifre el acertijo.</a:t>
            </a:r>
          </a:p>
          <a:p>
            <a:r>
              <a:rPr lang="es-US" sz="2800" dirty="0" smtClean="0"/>
              <a:t>El acertijo es un término clave relacionado con los objetos de aprendizaje.</a:t>
            </a:r>
          </a:p>
          <a:p>
            <a:r>
              <a:rPr lang="es-US" sz="2800" dirty="0" smtClean="0"/>
              <a:t>Cuando descifre el acertijo, envíe  la respuesta escrita en letras  mayúsculas a twitter con el hashtag </a:t>
            </a:r>
            <a:r>
              <a:rPr lang="es-US" sz="2800" dirty="0"/>
              <a:t>#</a:t>
            </a:r>
            <a:r>
              <a:rPr lang="es-US" sz="2800" dirty="0" err="1" smtClean="0"/>
              <a:t>OAacertijo</a:t>
            </a:r>
            <a:r>
              <a:rPr lang="es-US" sz="2800" dirty="0" smtClean="0"/>
              <a:t> y su nombre.  Ejemplo #</a:t>
            </a:r>
            <a:r>
              <a:rPr lang="es-US" sz="2800" dirty="0" err="1" smtClean="0"/>
              <a:t>Oaacertijo</a:t>
            </a:r>
            <a:r>
              <a:rPr lang="es-US" sz="2800" dirty="0" smtClean="0"/>
              <a:t> “TÉRMINO” Dolores Zambrano</a:t>
            </a:r>
            <a:endParaRPr lang="es-U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871" y="202601"/>
            <a:ext cx="2030186" cy="198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/>
              <a:t>Afianzando conocimientos (10’)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 smtClean="0"/>
              <a:t>Resuelva el cuestionario propuesto en Moodle. Encuéntrelo en el nivel 3 – misión 1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9040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28700" y="1984665"/>
            <a:ext cx="9639300" cy="15252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b="1" dirty="0" smtClean="0"/>
              <a:t>REFLEXIONES SOBRE EL TRABAJO EN GRUPO (15’)</a:t>
            </a:r>
            <a:endParaRPr lang="es-ES" b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3200" dirty="0" smtClean="0">
                <a:latin typeface="+mj-lt"/>
              </a:rPr>
              <a:t>Experiencias del trabajo realizado en grupo </a:t>
            </a:r>
            <a:endParaRPr lang="es-E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34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32193" y="0"/>
            <a:ext cx="10058399" cy="9457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s-ES" i="0" u="none" strike="noStrike" cap="none" baseline="0" dirty="0" smtClean="0">
                <a:ea typeface="Rokkitt"/>
                <a:cs typeface="Rokkitt"/>
                <a:sym typeface="Rokkitt"/>
              </a:rPr>
              <a:t>RETROALIMENTACIÓN DE LA GUÍA DIDÁCTICA (45’)</a:t>
            </a:r>
            <a:endParaRPr lang="es-ES" i="0" u="none" strike="noStrike" cap="none" baseline="0" dirty="0">
              <a:ea typeface="Rokkitt"/>
              <a:cs typeface="Rokkitt"/>
              <a:sym typeface="Rokkitt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904009" y="945734"/>
            <a:ext cx="11287991" cy="5912265"/>
          </a:xfrm>
          <a:prstGeom prst="rect">
            <a:avLst/>
          </a:prstGeom>
        </p:spPr>
        <p:txBody>
          <a:bodyPr vert="horz" lIns="91440" tIns="45720" rIns="91440" bIns="45720" numCol="2" spcCol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 smtClean="0"/>
              <a:t>Organización de los grupos para la retroalimentación:</a:t>
            </a:r>
          </a:p>
          <a:p>
            <a:r>
              <a:rPr lang="es-ES" sz="2400" dirty="0" smtClean="0"/>
              <a:t>Grupo 1 EVALUA Grupo 2 </a:t>
            </a:r>
          </a:p>
          <a:p>
            <a:r>
              <a:rPr lang="es-ES" sz="2400" dirty="0" smtClean="0"/>
              <a:t>Grupo 2 EVALUA Grupo 3</a:t>
            </a:r>
          </a:p>
          <a:p>
            <a:r>
              <a:rPr lang="es-ES" sz="2400" dirty="0" smtClean="0"/>
              <a:t>Grupo 3 EVALUA Grupo 4</a:t>
            </a:r>
          </a:p>
          <a:p>
            <a:r>
              <a:rPr lang="es-ES" sz="2400" dirty="0" smtClean="0"/>
              <a:t>Grupo 4 EVALUA Grupo 5</a:t>
            </a:r>
          </a:p>
          <a:p>
            <a:r>
              <a:rPr lang="es-ES" sz="2400" dirty="0" smtClean="0"/>
              <a:t>Grupo 5 EVALUA Grupo 6</a:t>
            </a:r>
          </a:p>
          <a:p>
            <a:r>
              <a:rPr lang="es-ES" sz="2400" dirty="0" smtClean="0"/>
              <a:t>Grupo 6 EVALUA Grupo 7</a:t>
            </a:r>
          </a:p>
          <a:p>
            <a:r>
              <a:rPr lang="es-ES" sz="2400" dirty="0" smtClean="0"/>
              <a:t>Grupo 7 EVALUA Grupo 8</a:t>
            </a:r>
          </a:p>
          <a:p>
            <a:r>
              <a:rPr lang="es-ES" sz="2400" dirty="0" smtClean="0"/>
              <a:t>Grupo 8 EVALUA Grupo 1</a:t>
            </a:r>
          </a:p>
          <a:p>
            <a:r>
              <a:rPr lang="es-ES" sz="2400" dirty="0" smtClean="0"/>
              <a:t>En un documento compartido de Google Drive, al que nombrará Retroalimentación Grupo No. X, evalúe el trabajo del grupo asignado, considerando los criterios de la rúbrica propuesta en la pestaña rúbricas</a:t>
            </a:r>
            <a:r>
              <a:rPr lang="es-US" sz="2400" dirty="0" smtClean="0"/>
              <a:t> </a:t>
            </a:r>
            <a:r>
              <a:rPr lang="es-US" sz="2400" dirty="0"/>
              <a:t>y valore el trabajo revisado.  Incluya en la retroalimentación la valoración que considere apropiada para el trabajo de acuerdo a la rúbrica.</a:t>
            </a:r>
            <a:endParaRPr lang="es-ES" sz="2400" dirty="0" smtClean="0"/>
          </a:p>
          <a:p>
            <a:r>
              <a:rPr lang="es-ES" sz="2400" dirty="0" smtClean="0"/>
              <a:t>Su retroalimentación debe sugerir los cambios que consideren convenientes.</a:t>
            </a:r>
          </a:p>
          <a:p>
            <a:r>
              <a:rPr lang="es-ES" sz="2400" dirty="0" smtClean="0"/>
              <a:t>Su retroalimentación debe se “positiva”</a:t>
            </a:r>
          </a:p>
          <a:p>
            <a:r>
              <a:rPr lang="es-ES" sz="2400" dirty="0" smtClean="0"/>
              <a:t>Comparta el documento de tal manera que todos podamos verlo y pegue la URL del mismo en el foro “La Retroalimentación” con el nombre de su grupo.  </a:t>
            </a:r>
          </a:p>
          <a:p>
            <a:r>
              <a:rPr lang="es-ES" sz="2400" dirty="0" smtClean="0"/>
              <a:t>En el mensaje escriba el grupo que le tocó evaluar.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88905984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Mejorando la secuencia didáctica (30’)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C" sz="4000" dirty="0" smtClean="0"/>
              <a:t> A partir de la retroalimentación recibida, y utilizando la rúbrica para evaluar el proyecto de aula y el proyecto final, mejore la secuencia didáctica para su capacitación. 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306991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954102" y="0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s-ES" cap="none" dirty="0" smtClean="0">
                <a:ea typeface="Rokkitt"/>
                <a:cs typeface="Rokkitt"/>
                <a:sym typeface="Rokkitt"/>
              </a:rPr>
              <a:t>OTRAS HERRAMIENTAS QUE PERMITIRÁN CONSTRUIR SUS OBJETOS DE APRENDIZAJE </a:t>
            </a:r>
            <a:r>
              <a:rPr lang="es-ES" i="0" u="none" strike="noStrike" cap="none" baseline="0" dirty="0" smtClean="0">
                <a:ea typeface="Rokkitt"/>
                <a:cs typeface="Rokkitt"/>
                <a:sym typeface="Rokkitt"/>
              </a:rPr>
              <a:t>(2H)</a:t>
            </a:r>
            <a:endParaRPr lang="es-ES" i="0" u="none" strike="noStrike" cap="none" baseline="0" dirty="0">
              <a:ea typeface="Rokkitt"/>
              <a:cs typeface="Rokkitt"/>
              <a:sym typeface="Rokkitt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idx="1"/>
          </p:nvPr>
        </p:nvSpPr>
        <p:spPr>
          <a:xfrm>
            <a:off x="954102" y="1609344"/>
            <a:ext cx="10058399" cy="52486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ü"/>
            </a:pPr>
            <a:r>
              <a:rPr lang="es-ES" b="0" i="0" u="none" strike="noStrike" cap="none" baseline="0" dirty="0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Con su grupo de trabajo explore las siguientes</a:t>
            </a:r>
            <a:r>
              <a:rPr lang="es-ES" b="0" i="0" u="none" strike="noStrike" cap="none" dirty="0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 herramientas:</a:t>
            </a:r>
          </a:p>
          <a:p>
            <a:pPr>
              <a:spcBef>
                <a:spcPts val="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ü"/>
            </a:pPr>
            <a:r>
              <a:rPr lang="es-ES" baseline="0" dirty="0" err="1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Voicethread</a:t>
            </a:r>
            <a:r>
              <a:rPr lang="es-ES" baseline="0" dirty="0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	</a:t>
            </a:r>
          </a:p>
          <a:p>
            <a:pPr>
              <a:spcBef>
                <a:spcPts val="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ü"/>
            </a:pPr>
            <a:r>
              <a:rPr lang="es-ES" b="0" i="0" u="none" strike="noStrike" cap="none" dirty="0" err="1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Courselab</a:t>
            </a:r>
            <a:r>
              <a:rPr lang="es-ES" b="0" i="0" u="none" strike="noStrike" cap="none" dirty="0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 (convierta el proyecto realizado en </a:t>
            </a:r>
            <a:r>
              <a:rPr lang="es-ES" b="0" i="0" u="none" strike="noStrike" cap="none" dirty="0" err="1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courselab</a:t>
            </a:r>
            <a:r>
              <a:rPr lang="es-ES" b="0" i="0" u="none" strike="noStrike" cap="none" dirty="0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 a un SCORM)</a:t>
            </a:r>
          </a:p>
          <a:p>
            <a:pPr>
              <a:spcBef>
                <a:spcPts val="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ü"/>
            </a:pPr>
            <a:r>
              <a:rPr lang="es-ES" baseline="0" dirty="0" err="1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ThinkLink</a:t>
            </a:r>
            <a:endParaRPr lang="es-ES" baseline="0" dirty="0" smtClean="0">
              <a:solidFill>
                <a:schemeClr val="dk1"/>
              </a:solidFill>
              <a:ea typeface="Rokkitt"/>
              <a:cs typeface="Rokkitt"/>
              <a:sym typeface="Rokkitt"/>
            </a:endParaRPr>
          </a:p>
          <a:p>
            <a:pPr>
              <a:spcBef>
                <a:spcPts val="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ü"/>
            </a:pPr>
            <a:r>
              <a:rPr lang="es-ES" b="0" i="0" u="none" strike="noStrike" cap="none" dirty="0" err="1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Wevideo</a:t>
            </a:r>
            <a:endParaRPr lang="es-ES" b="0" i="0" u="none" strike="noStrike" cap="none" dirty="0" smtClean="0">
              <a:solidFill>
                <a:schemeClr val="dk1"/>
              </a:solidFill>
              <a:ea typeface="Rokkitt"/>
              <a:cs typeface="Rokkitt"/>
              <a:sym typeface="Rokkitt"/>
            </a:endParaRPr>
          </a:p>
          <a:p>
            <a:pPr>
              <a:spcBef>
                <a:spcPts val="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ü"/>
            </a:pPr>
            <a:r>
              <a:rPr lang="es-ES" baseline="0" dirty="0" err="1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EdPuzzle</a:t>
            </a:r>
            <a:endParaRPr lang="es-ES" baseline="0" dirty="0" smtClean="0">
              <a:solidFill>
                <a:schemeClr val="dk1"/>
              </a:solidFill>
              <a:ea typeface="Rokkitt"/>
              <a:cs typeface="Rokkitt"/>
              <a:sym typeface="Rokkitt"/>
            </a:endParaRPr>
          </a:p>
          <a:p>
            <a:pPr>
              <a:spcBef>
                <a:spcPts val="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ü"/>
            </a:pPr>
            <a:r>
              <a:rPr lang="es-ES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JClic</a:t>
            </a:r>
            <a:endParaRPr lang="es-ES" baseline="0" dirty="0" smtClean="0">
              <a:solidFill>
                <a:schemeClr val="dk1"/>
              </a:solidFill>
              <a:ea typeface="Rokkitt"/>
              <a:cs typeface="Rokkitt"/>
              <a:sym typeface="Rokkitt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9E3611"/>
              </a:buClr>
              <a:buSzPct val="85000"/>
              <a:buNone/>
            </a:pPr>
            <a:endParaRPr lang="es-ES" b="0" i="0" u="none" strike="noStrike" cap="none" dirty="0" smtClean="0">
              <a:solidFill>
                <a:schemeClr val="dk1"/>
              </a:solidFill>
              <a:ea typeface="Rokkitt"/>
              <a:cs typeface="Rokkitt"/>
              <a:sym typeface="Rokkitt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9E3611"/>
              </a:buClr>
              <a:buSzPct val="85000"/>
              <a:buNone/>
            </a:pPr>
            <a:r>
              <a:rPr lang="es-ES" b="0" i="0" u="none" strike="noStrike" cap="none" dirty="0" smtClean="0">
                <a:solidFill>
                  <a:schemeClr val="dk1"/>
                </a:solidFill>
                <a:ea typeface="Rokkitt"/>
                <a:cs typeface="Rokkitt"/>
                <a:sym typeface="Rokkitt"/>
              </a:rPr>
              <a:t>Para cada una de ellas responda las siguientes preguntas: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C" dirty="0" smtClean="0"/>
              <a:t> </a:t>
            </a:r>
            <a:r>
              <a:rPr lang="es-EC" dirty="0"/>
              <a:t>Escriba sus respuestas en no más de tres líneas (cada respuesta no debe abarcar más de tres líneas).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C" dirty="0"/>
              <a:t> ?Qué </a:t>
            </a:r>
            <a:r>
              <a:rPr lang="es-EC" dirty="0" smtClean="0"/>
              <a:t>es … ?</a:t>
            </a:r>
            <a:endParaRPr lang="es-EC" dirty="0"/>
          </a:p>
          <a:p>
            <a:pPr>
              <a:buFont typeface="Wingdings" panose="05000000000000000000" pitchFamily="2" charset="2"/>
              <a:buChar char="§"/>
            </a:pPr>
            <a:r>
              <a:rPr lang="es-EC" dirty="0"/>
              <a:t> ¿Qué se puede hacer </a:t>
            </a:r>
            <a:r>
              <a:rPr lang="es-EC" dirty="0" smtClean="0"/>
              <a:t>con …?</a:t>
            </a:r>
            <a:endParaRPr lang="es-EC" dirty="0"/>
          </a:p>
          <a:p>
            <a:pPr>
              <a:buFont typeface="Wingdings" panose="05000000000000000000" pitchFamily="2" charset="2"/>
              <a:buChar char="§"/>
            </a:pPr>
            <a:r>
              <a:rPr lang="es-EC" dirty="0"/>
              <a:t> ?Cómo puedo utilizar </a:t>
            </a:r>
            <a:r>
              <a:rPr lang="es-EC" dirty="0" smtClean="0"/>
              <a:t>… </a:t>
            </a:r>
            <a:r>
              <a:rPr lang="es-EC" dirty="0"/>
              <a:t>en la planificación de la capacitación?</a:t>
            </a:r>
          </a:p>
          <a:p>
            <a:pPr marL="356616" lvl="1" indent="-182880">
              <a:spcBef>
                <a:spcPts val="0"/>
              </a:spcBef>
              <a:buClr>
                <a:srgbClr val="9E3611"/>
              </a:buClr>
              <a:buSzPct val="85000"/>
              <a:buFont typeface="Noto Symbol"/>
              <a:buChar char="▪"/>
            </a:pPr>
            <a:endParaRPr lang="es-ES" sz="2000" b="0" i="0" u="none" strike="noStrike" cap="none" baseline="0" dirty="0" smtClean="0">
              <a:solidFill>
                <a:schemeClr val="dk1"/>
              </a:solidFill>
              <a:ea typeface="Rokkitt"/>
              <a:cs typeface="Rokkitt"/>
              <a:sym typeface="Rokkitt"/>
            </a:endParaRPr>
          </a:p>
        </p:txBody>
      </p:sp>
    </p:spTree>
    <p:extLst>
      <p:ext uri="{BB962C8B-B14F-4D97-AF65-F5344CB8AC3E}">
        <p14:creationId xmlns:p14="http://schemas.microsoft.com/office/powerpoint/2010/main" val="318212450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15931</TotalTime>
  <Words>299</Words>
  <Application>Microsoft Office PowerPoint</Application>
  <PresentationFormat>Panorámica</PresentationFormat>
  <Paragraphs>43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Calibri</vt:lpstr>
      <vt:lpstr>Noto Symbol</vt:lpstr>
      <vt:lpstr>Rokkitt</vt:lpstr>
      <vt:lpstr>Tw Cen MT</vt:lpstr>
      <vt:lpstr>Tw Cen MT Condensed</vt:lpstr>
      <vt:lpstr>Wingdings</vt:lpstr>
      <vt:lpstr>Wingdings 3</vt:lpstr>
      <vt:lpstr>Integral</vt:lpstr>
      <vt:lpstr>HERRAMIENTAS MULTIMEDIA PARA EL E-APRENDIZAJE</vt:lpstr>
      <vt:lpstr>Insignia de la sesión</vt:lpstr>
      <vt:lpstr>Afianzando conocimientos (10’)</vt:lpstr>
      <vt:lpstr>Presentación de PowerPoint</vt:lpstr>
      <vt:lpstr>RETROALIMENTACIÓN DE LA GUÍA DIDÁCTICA (45’)</vt:lpstr>
      <vt:lpstr>Mejorando la secuencia didáctica (30’)</vt:lpstr>
      <vt:lpstr>OTRAS HERRAMIENTAS QUE PERMITIRÁN CONSTRUIR SUS OBJETOS DE APRENDIZAJE (2H)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MULTIMEDIA PARA EL E-APRENDIZAJE</dc:title>
  <dc:creator>Dolores Zambrano</dc:creator>
  <cp:lastModifiedBy>POSGRADO 21</cp:lastModifiedBy>
  <cp:revision>55</cp:revision>
  <dcterms:created xsi:type="dcterms:W3CDTF">2016-05-30T19:39:13Z</dcterms:created>
  <dcterms:modified xsi:type="dcterms:W3CDTF">2016-06-17T22:50:19Z</dcterms:modified>
</cp:coreProperties>
</file>