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60" r:id="rId3"/>
    <p:sldId id="263" r:id="rId4"/>
    <p:sldId id="261" r:id="rId5"/>
    <p:sldId id="262" r:id="rId6"/>
    <p:sldId id="259" r:id="rId7"/>
    <p:sldId id="269" r:id="rId8"/>
    <p:sldId id="264" r:id="rId9"/>
    <p:sldId id="268" r:id="rId10"/>
    <p:sldId id="271" r:id="rId11"/>
    <p:sldId id="270" r:id="rId12"/>
    <p:sldId id="265" r:id="rId13"/>
    <p:sldId id="266" r:id="rId14"/>
    <p:sldId id="267" r:id="rId15"/>
    <p:sldId id="257" r:id="rId16"/>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6" d="100"/>
          <a:sy n="66" d="100"/>
        </p:scale>
        <p:origin x="60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78490-A2BA-4D1B-BC92-3E89FD5F10DD}" type="datetimeFigureOut">
              <a:rPr lang="es-EC" smtClean="0"/>
              <a:t>04/06/2016</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E9510-6B60-4993-B1EE-CAA1A814E6AA}" type="slidenum">
              <a:rPr lang="es-EC" smtClean="0"/>
              <a:t>‹Nº›</a:t>
            </a:fld>
            <a:endParaRPr lang="es-EC"/>
          </a:p>
        </p:txBody>
      </p:sp>
    </p:spTree>
    <p:extLst>
      <p:ext uri="{BB962C8B-B14F-4D97-AF65-F5344CB8AC3E}">
        <p14:creationId xmlns:p14="http://schemas.microsoft.com/office/powerpoint/2010/main" val="4097297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914401" y="3257550"/>
            <a:ext cx="7315199" cy="3086100"/>
          </a:xfrm>
          <a:prstGeom prst="rect">
            <a:avLst/>
          </a:prstGeom>
        </p:spPr>
        <p:txBody>
          <a:bodyPr lIns="91425" tIns="91425" rIns="91425" bIns="91425" anchor="ctr" anchorCtr="0">
            <a:noAutofit/>
          </a:bodyPr>
          <a:lstStyle/>
          <a:p>
            <a:pPr>
              <a:spcBef>
                <a:spcPts val="0"/>
              </a:spcBef>
              <a:buNone/>
            </a:pPr>
            <a:endParaRPr/>
          </a:p>
        </p:txBody>
      </p:sp>
      <p:sp>
        <p:nvSpPr>
          <p:cNvPr id="110" name="Shape 110"/>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11474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914401" y="3257550"/>
            <a:ext cx="7315199" cy="3086100"/>
          </a:xfrm>
          <a:prstGeom prst="rect">
            <a:avLst/>
          </a:prstGeom>
        </p:spPr>
        <p:txBody>
          <a:bodyPr lIns="91425" tIns="91425" rIns="91425" bIns="91425" anchor="ctr" anchorCtr="0">
            <a:noAutofit/>
          </a:bodyPr>
          <a:lstStyle/>
          <a:p>
            <a:pPr>
              <a:spcBef>
                <a:spcPts val="0"/>
              </a:spcBef>
              <a:buNone/>
            </a:pPr>
            <a:endParaRPr/>
          </a:p>
        </p:txBody>
      </p:sp>
      <p:sp>
        <p:nvSpPr>
          <p:cNvPr id="122" name="Shape 122"/>
          <p:cNvSpPr>
            <a:spLocks noGrp="1" noRot="1" noChangeAspect="1"/>
          </p:cNvSpPr>
          <p:nvPr>
            <p:ph type="sldImg" idx="2"/>
          </p:nvPr>
        </p:nvSpPr>
        <p:spPr>
          <a:xfrm>
            <a:off x="2286000" y="514350"/>
            <a:ext cx="4572000" cy="25717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47734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DE462C60-F9DD-42C5-B4D0-56057B30DA11}" type="datetimeFigureOut">
              <a:rPr lang="es-US" smtClean="0"/>
              <a:t>6/4/2016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4FC9979F-D99E-4D25-B830-223BB5D63071}" type="slidenum">
              <a:rPr lang="es-US" smtClean="0"/>
              <a:t>‹Nº›</a:t>
            </a:fld>
            <a:endParaRPr lang="es-US"/>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002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462C60-F9DD-42C5-B4D0-56057B30DA11}" type="datetimeFigureOut">
              <a:rPr lang="es-US" smtClean="0"/>
              <a:t>6/4/2016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246187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462C60-F9DD-42C5-B4D0-56057B30DA11}" type="datetimeFigureOut">
              <a:rPr lang="es-US" smtClean="0"/>
              <a:t>6/4/2016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4FC9979F-D99E-4D25-B830-223BB5D63071}" type="slidenum">
              <a:rPr lang="es-US" smtClean="0"/>
              <a:t>‹Nº›</a:t>
            </a:fld>
            <a:endParaRPr lang="es-US"/>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748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462C60-F9DD-42C5-B4D0-56057B30DA11}" type="datetimeFigureOut">
              <a:rPr lang="es-US" smtClean="0"/>
              <a:t>6/4/2016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8500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E462C60-F9DD-42C5-B4D0-56057B30DA11}" type="datetimeFigureOut">
              <a:rPr lang="es-US" smtClean="0"/>
              <a:t>6/4/2016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4FC9979F-D99E-4D25-B830-223BB5D63071}" type="slidenum">
              <a:rPr lang="es-US" smtClean="0"/>
              <a:t>‹Nº›</a:t>
            </a:fld>
            <a:endParaRPr lang="es-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805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E462C60-F9DD-42C5-B4D0-56057B30DA11}" type="datetimeFigureOut">
              <a:rPr lang="es-US" smtClean="0"/>
              <a:t>6/4/2016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3184749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E462C60-F9DD-42C5-B4D0-56057B30DA11}" type="datetimeFigureOut">
              <a:rPr lang="es-US" smtClean="0"/>
              <a:t>6/4/2016</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216150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E462C60-F9DD-42C5-B4D0-56057B30DA11}" type="datetimeFigureOut">
              <a:rPr lang="es-US" smtClean="0"/>
              <a:t>6/4/2016</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3377673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62C60-F9DD-42C5-B4D0-56057B30DA11}" type="datetimeFigureOut">
              <a:rPr lang="es-US" smtClean="0"/>
              <a:t>6/4/2016</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51423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E462C60-F9DD-42C5-B4D0-56057B30DA11}" type="datetimeFigureOut">
              <a:rPr lang="es-US" smtClean="0"/>
              <a:t>6/4/2016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4FC9979F-D99E-4D25-B830-223BB5D63071}" type="slidenum">
              <a:rPr lang="es-US" smtClean="0"/>
              <a:t>‹Nº›</a:t>
            </a:fld>
            <a:endParaRPr lang="es-US"/>
          </a:p>
        </p:txBody>
      </p:sp>
    </p:spTree>
    <p:extLst>
      <p:ext uri="{BB962C8B-B14F-4D97-AF65-F5344CB8AC3E}">
        <p14:creationId xmlns:p14="http://schemas.microsoft.com/office/powerpoint/2010/main" val="23368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E462C60-F9DD-42C5-B4D0-56057B30DA11}" type="datetimeFigureOut">
              <a:rPr lang="es-US" smtClean="0"/>
              <a:t>6/4/2016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4FC9979F-D99E-4D25-B830-223BB5D63071}" type="slidenum">
              <a:rPr lang="es-US" smtClean="0"/>
              <a:t>‹Nº›</a:t>
            </a:fld>
            <a:endParaRPr lang="es-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019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E462C60-F9DD-42C5-B4D0-56057B30DA11}" type="datetimeFigureOut">
              <a:rPr lang="es-US" smtClean="0"/>
              <a:t>6/4/2016</a:t>
            </a:fld>
            <a:endParaRPr lang="es-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C9979F-D99E-4D25-B830-223BB5D63071}" type="slidenum">
              <a:rPr lang="es-US" smtClean="0"/>
              <a:t>‹Nº›</a:t>
            </a:fld>
            <a:endParaRPr lang="es-US"/>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4030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socrative.com/login/stud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dirty="0" smtClean="0"/>
              <a:t>HERRAMIENTAS MULTIMEDIA PARA EL E-APRENDIZAJE</a:t>
            </a:r>
            <a:endParaRPr lang="es-US" dirty="0"/>
          </a:p>
        </p:txBody>
      </p:sp>
      <p:sp>
        <p:nvSpPr>
          <p:cNvPr id="3" name="Subtítulo 2"/>
          <p:cNvSpPr>
            <a:spLocks noGrp="1"/>
          </p:cNvSpPr>
          <p:nvPr>
            <p:ph type="subTitle" idx="1"/>
          </p:nvPr>
        </p:nvSpPr>
        <p:spPr/>
        <p:txBody>
          <a:bodyPr/>
          <a:lstStyle/>
          <a:p>
            <a:r>
              <a:rPr lang="es-US" dirty="0" smtClean="0"/>
              <a:t>DOLORES ZAMBRANO M.</a:t>
            </a:r>
          </a:p>
          <a:p>
            <a:r>
              <a:rPr lang="es-US" dirty="0" smtClean="0"/>
              <a:t>Viernes 3 de Junio</a:t>
            </a:r>
            <a:endParaRPr lang="es-US" dirty="0"/>
          </a:p>
        </p:txBody>
      </p:sp>
    </p:spTree>
    <p:extLst>
      <p:ext uri="{BB962C8B-B14F-4D97-AF65-F5344CB8AC3E}">
        <p14:creationId xmlns:p14="http://schemas.microsoft.com/office/powerpoint/2010/main" val="4068873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09323" y="2657085"/>
            <a:ext cx="9720072" cy="1499616"/>
          </a:xfrm>
        </p:spPr>
        <p:txBody>
          <a:bodyPr/>
          <a:lstStyle/>
          <a:p>
            <a:pPr algn="ctr"/>
            <a:r>
              <a:rPr lang="es-EC" dirty="0" smtClean="0"/>
              <a:t>KAHOOT!</a:t>
            </a:r>
            <a:endParaRPr lang="es-EC" dirty="0"/>
          </a:p>
        </p:txBody>
      </p:sp>
    </p:spTree>
    <p:extLst>
      <p:ext uri="{BB962C8B-B14F-4D97-AF65-F5344CB8AC3E}">
        <p14:creationId xmlns:p14="http://schemas.microsoft.com/office/powerpoint/2010/main" val="1914074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DESAFÍO DE LA MISIÓN</a:t>
            </a:r>
            <a:endParaRPr lang="es-EC" dirty="0"/>
          </a:p>
        </p:txBody>
      </p:sp>
      <p:sp>
        <p:nvSpPr>
          <p:cNvPr id="3" name="Marcador de contenido 2"/>
          <p:cNvSpPr>
            <a:spLocks noGrp="1"/>
          </p:cNvSpPr>
          <p:nvPr>
            <p:ph idx="1"/>
          </p:nvPr>
        </p:nvSpPr>
        <p:spPr/>
        <p:txBody>
          <a:bodyPr/>
          <a:lstStyle/>
          <a:p>
            <a:pPr marL="0" indent="0">
              <a:buNone/>
            </a:pPr>
            <a:r>
              <a:rPr lang="es-EC" dirty="0" smtClean="0"/>
              <a:t>Valorando el trabajo de los grupos, elija el mapa conceptual que de acuerdo a su criterio, representa las comprensiones sobre el tema de los multimedia.</a:t>
            </a:r>
          </a:p>
          <a:p>
            <a:pPr marL="0" indent="0">
              <a:buNone/>
            </a:pPr>
            <a:r>
              <a:rPr lang="es-EC" dirty="0" smtClean="0"/>
              <a:t>El grupo ganador obtendrá una insignia.</a:t>
            </a:r>
            <a:endParaRPr lang="es-EC" dirty="0"/>
          </a:p>
        </p:txBody>
      </p:sp>
    </p:spTree>
    <p:extLst>
      <p:ext uri="{BB962C8B-B14F-4D97-AF65-F5344CB8AC3E}">
        <p14:creationId xmlns:p14="http://schemas.microsoft.com/office/powerpoint/2010/main" val="3611031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Presentación del proyecto de aula (10’)</a:t>
            </a:r>
            <a:endParaRPr lang="es-EC" dirty="0"/>
          </a:p>
        </p:txBody>
      </p:sp>
      <p:sp>
        <p:nvSpPr>
          <p:cNvPr id="3" name="Marcador de contenido 2"/>
          <p:cNvSpPr>
            <a:spLocks noGrp="1"/>
          </p:cNvSpPr>
          <p:nvPr>
            <p:ph idx="1"/>
          </p:nvPr>
        </p:nvSpPr>
        <p:spPr/>
        <p:txBody>
          <a:bodyPr/>
          <a:lstStyle/>
          <a:p>
            <a:pPr>
              <a:buFont typeface="Wingdings" panose="05000000000000000000" pitchFamily="2" charset="2"/>
              <a:buChar char="§"/>
            </a:pPr>
            <a:r>
              <a:rPr lang="es-EC" dirty="0" smtClean="0"/>
              <a:t> Individualmente, lea el proyecto de aula propuesto para desarrollarlo en clase.  Luego comparta con su grupo de trabajo sus opiniones e inquietudes sobre el mismo.</a:t>
            </a:r>
          </a:p>
          <a:p>
            <a:pPr>
              <a:buFont typeface="Wingdings" panose="05000000000000000000" pitchFamily="2" charset="2"/>
              <a:buChar char="§"/>
            </a:pPr>
            <a:r>
              <a:rPr lang="es-EC" dirty="0" smtClean="0"/>
              <a:t> Exponga sus inquietudes en plenaria.</a:t>
            </a:r>
          </a:p>
          <a:p>
            <a:endParaRPr lang="es-EC" dirty="0" smtClean="0"/>
          </a:p>
          <a:p>
            <a:endParaRPr lang="es-EC" dirty="0"/>
          </a:p>
        </p:txBody>
      </p:sp>
    </p:spTree>
    <p:extLst>
      <p:ext uri="{BB962C8B-B14F-4D97-AF65-F5344CB8AC3E}">
        <p14:creationId xmlns:p14="http://schemas.microsoft.com/office/powerpoint/2010/main" val="1032687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Misión 3</a:t>
            </a:r>
            <a:r>
              <a:rPr lang="es-EC" dirty="0" smtClean="0"/>
              <a:t>:</a:t>
            </a:r>
            <a:br>
              <a:rPr lang="es-EC" dirty="0" smtClean="0"/>
            </a:br>
            <a:r>
              <a:rPr lang="es-EC" dirty="0" smtClean="0"/>
              <a:t>Planificación de la capacitación (45’)</a:t>
            </a:r>
            <a:endParaRPr lang="es-EC" dirty="0"/>
          </a:p>
        </p:txBody>
      </p:sp>
      <p:sp>
        <p:nvSpPr>
          <p:cNvPr id="3" name="Marcador de contenido 2"/>
          <p:cNvSpPr>
            <a:spLocks noGrp="1"/>
          </p:cNvSpPr>
          <p:nvPr>
            <p:ph idx="1"/>
          </p:nvPr>
        </p:nvSpPr>
        <p:spPr/>
        <p:txBody>
          <a:bodyPr>
            <a:normAutofit lnSpcReduction="10000"/>
          </a:bodyPr>
          <a:lstStyle/>
          <a:p>
            <a:pPr>
              <a:buFont typeface="Wingdings" panose="05000000000000000000" pitchFamily="2" charset="2"/>
              <a:buChar char="§"/>
            </a:pPr>
            <a:r>
              <a:rPr lang="es-EC" dirty="0" smtClean="0"/>
              <a:t> Con su grupo de trabajo, bosqueje en un mapa conceptual, la planificación de la capacitación solicitada en el proyecto.  Utilice papel y lápiz para hacerlo, comparta las ideas con sus compañeros de grupo.</a:t>
            </a:r>
          </a:p>
          <a:p>
            <a:pPr>
              <a:buFont typeface="Wingdings" panose="05000000000000000000" pitchFamily="2" charset="2"/>
              <a:buChar char="§"/>
            </a:pPr>
            <a:r>
              <a:rPr lang="es-EC" dirty="0"/>
              <a:t> </a:t>
            </a:r>
            <a:r>
              <a:rPr lang="es-EC" dirty="0" smtClean="0"/>
              <a:t>Una vez que ha terminado de elaborar su mapa en papel, tómele una foto como evidencia de su trabajo grupal.  Pegue las fotos en su documento de google drive</a:t>
            </a:r>
          </a:p>
          <a:p>
            <a:pPr>
              <a:buFont typeface="Wingdings" panose="05000000000000000000" pitchFamily="2" charset="2"/>
              <a:buChar char="§"/>
            </a:pPr>
            <a:r>
              <a:rPr lang="es-EC" dirty="0" smtClean="0"/>
              <a:t> Un participante del grupo, y con la ayuda del resto de participantes, copia el mapa en </a:t>
            </a:r>
            <a:r>
              <a:rPr lang="es-EC" dirty="0" err="1" smtClean="0"/>
              <a:t>cmaptools</a:t>
            </a:r>
            <a:r>
              <a:rPr lang="es-EC" dirty="0" smtClean="0"/>
              <a:t>.</a:t>
            </a:r>
          </a:p>
          <a:p>
            <a:pPr>
              <a:buFont typeface="Wingdings" panose="05000000000000000000" pitchFamily="2" charset="2"/>
              <a:buChar char="§"/>
            </a:pPr>
            <a:r>
              <a:rPr lang="es-EC" dirty="0" smtClean="0"/>
              <a:t> Descargue el mapa en formato de imagen y péguelo en una presentación de </a:t>
            </a:r>
            <a:r>
              <a:rPr lang="es-EC" dirty="0" err="1" smtClean="0"/>
              <a:t>powerpoint</a:t>
            </a:r>
            <a:r>
              <a:rPr lang="es-EC" dirty="0" smtClean="0"/>
              <a:t>.</a:t>
            </a:r>
          </a:p>
          <a:p>
            <a:pPr>
              <a:buFont typeface="Wingdings" panose="05000000000000000000" pitchFamily="2" charset="2"/>
              <a:buChar char="§"/>
            </a:pPr>
            <a:r>
              <a:rPr lang="es-EC" dirty="0"/>
              <a:t> </a:t>
            </a:r>
            <a:r>
              <a:rPr lang="es-EC" dirty="0" err="1" smtClean="0"/>
              <a:t>Súba</a:t>
            </a:r>
            <a:r>
              <a:rPr lang="es-EC" dirty="0" smtClean="0"/>
              <a:t> el </a:t>
            </a:r>
            <a:r>
              <a:rPr lang="es-EC" dirty="0" err="1" smtClean="0"/>
              <a:t>powerpoit</a:t>
            </a:r>
            <a:r>
              <a:rPr lang="es-EC" dirty="0" smtClean="0"/>
              <a:t> a la tarea “Mapa de la planificación de la capacitación docente”</a:t>
            </a:r>
            <a:r>
              <a:rPr lang="es-EC" dirty="0" smtClean="0">
                <a:solidFill>
                  <a:schemeClr val="accent2">
                    <a:lumMod val="50000"/>
                  </a:schemeClr>
                </a:solidFill>
              </a:rPr>
              <a:t> </a:t>
            </a:r>
          </a:p>
        </p:txBody>
      </p:sp>
    </p:spTree>
    <p:extLst>
      <p:ext uri="{BB962C8B-B14F-4D97-AF65-F5344CB8AC3E}">
        <p14:creationId xmlns:p14="http://schemas.microsoft.com/office/powerpoint/2010/main" val="3218494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Plenaria (15’)</a:t>
            </a:r>
            <a:endParaRPr lang="es-EC" dirty="0"/>
          </a:p>
        </p:txBody>
      </p:sp>
      <p:sp>
        <p:nvSpPr>
          <p:cNvPr id="3" name="Marcador de contenido 2"/>
          <p:cNvSpPr>
            <a:spLocks noGrp="1"/>
          </p:cNvSpPr>
          <p:nvPr>
            <p:ph idx="1"/>
          </p:nvPr>
        </p:nvSpPr>
        <p:spPr/>
        <p:txBody>
          <a:bodyPr/>
          <a:lstStyle/>
          <a:p>
            <a:r>
              <a:rPr lang="es-EC" dirty="0" smtClean="0"/>
              <a:t>Cada grupo explica su </a:t>
            </a:r>
            <a:r>
              <a:rPr lang="es-EC" dirty="0" smtClean="0"/>
              <a:t>planificación </a:t>
            </a:r>
            <a:endParaRPr lang="es-EC" dirty="0"/>
          </a:p>
        </p:txBody>
      </p:sp>
    </p:spTree>
    <p:extLst>
      <p:ext uri="{BB962C8B-B14F-4D97-AF65-F5344CB8AC3E}">
        <p14:creationId xmlns:p14="http://schemas.microsoft.com/office/powerpoint/2010/main" val="2619090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0"/>
            <a:ext cx="9720072" cy="1499616"/>
          </a:xfrm>
        </p:spPr>
        <p:txBody>
          <a:bodyPr>
            <a:normAutofit fontScale="90000"/>
          </a:bodyPr>
          <a:lstStyle/>
          <a:p>
            <a:r>
              <a:rPr lang="es-US" dirty="0" smtClean="0"/>
              <a:t>MISIÓN 4:</a:t>
            </a:r>
            <a:br>
              <a:rPr lang="es-US" dirty="0" smtClean="0"/>
            </a:br>
            <a:r>
              <a:rPr lang="es-US" dirty="0" smtClean="0"/>
              <a:t>OBJETOS DE APRENDIZAJE (OA) y Objetos Virtuales de Aprendizaje (Ova)…(45’)</a:t>
            </a:r>
            <a:endParaRPr lang="es-US" dirty="0"/>
          </a:p>
        </p:txBody>
      </p:sp>
      <p:sp>
        <p:nvSpPr>
          <p:cNvPr id="3" name="Marcador de contenido 2"/>
          <p:cNvSpPr>
            <a:spLocks noGrp="1"/>
          </p:cNvSpPr>
          <p:nvPr>
            <p:ph idx="1"/>
          </p:nvPr>
        </p:nvSpPr>
        <p:spPr>
          <a:xfrm>
            <a:off x="815784" y="1782501"/>
            <a:ext cx="11167872" cy="4953965"/>
          </a:xfrm>
        </p:spPr>
        <p:txBody>
          <a:bodyPr>
            <a:normAutofit lnSpcReduction="10000"/>
          </a:bodyPr>
          <a:lstStyle/>
          <a:p>
            <a:pPr>
              <a:buFont typeface="Wingdings" panose="05000000000000000000" pitchFamily="2" charset="2"/>
              <a:buChar char="§"/>
            </a:pPr>
            <a:r>
              <a:rPr lang="es-EC" dirty="0" smtClean="0"/>
              <a:t>En no más de 4 líneas, Responda las siguientes preguntas en una presentación de google drive (Cada pregunta debe ser respondida en máximo 4 líneas).  </a:t>
            </a:r>
            <a:endParaRPr lang="es-EC" dirty="0"/>
          </a:p>
          <a:p>
            <a:pPr>
              <a:buFont typeface="Wingdings" panose="05000000000000000000" pitchFamily="2" charset="2"/>
              <a:buChar char="§"/>
            </a:pPr>
            <a:r>
              <a:rPr lang="es-US" dirty="0" smtClean="0"/>
              <a:t> ¿Qué son los Objetos de Aprendizaje OA?</a:t>
            </a:r>
          </a:p>
          <a:p>
            <a:pPr>
              <a:buFont typeface="Wingdings" panose="05000000000000000000" pitchFamily="2" charset="2"/>
              <a:buChar char="§"/>
            </a:pPr>
            <a:r>
              <a:rPr lang="es-US" dirty="0" smtClean="0"/>
              <a:t> ¿Qué son los Objetos Virtuales de Aprendizaje OVA?</a:t>
            </a:r>
          </a:p>
          <a:p>
            <a:pPr>
              <a:buFont typeface="Wingdings" panose="05000000000000000000" pitchFamily="2" charset="2"/>
              <a:buChar char="§"/>
            </a:pPr>
            <a:r>
              <a:rPr lang="es-US" dirty="0"/>
              <a:t> </a:t>
            </a:r>
            <a:r>
              <a:rPr lang="es-US" dirty="0" smtClean="0"/>
              <a:t>?Qué características tienen?</a:t>
            </a:r>
          </a:p>
          <a:p>
            <a:pPr>
              <a:buFont typeface="Wingdings" panose="05000000000000000000" pitchFamily="2" charset="2"/>
              <a:buChar char="§"/>
            </a:pPr>
            <a:r>
              <a:rPr lang="es-US" dirty="0"/>
              <a:t> </a:t>
            </a:r>
            <a:r>
              <a:rPr lang="es-US" dirty="0" smtClean="0"/>
              <a:t>?Cuáles son sus ventajas y desventajas?</a:t>
            </a:r>
          </a:p>
          <a:p>
            <a:pPr>
              <a:buFont typeface="Wingdings" panose="05000000000000000000" pitchFamily="2" charset="2"/>
              <a:buChar char="§"/>
            </a:pPr>
            <a:r>
              <a:rPr lang="es-US" dirty="0"/>
              <a:t> </a:t>
            </a:r>
            <a:r>
              <a:rPr lang="es-US" dirty="0" smtClean="0"/>
              <a:t>?Cuáles son los pasos para para construir un OA?</a:t>
            </a:r>
          </a:p>
          <a:p>
            <a:pPr>
              <a:buFont typeface="Wingdings" panose="05000000000000000000" pitchFamily="2" charset="2"/>
              <a:buChar char="§"/>
            </a:pPr>
            <a:r>
              <a:rPr lang="es-US" dirty="0"/>
              <a:t> </a:t>
            </a:r>
            <a:r>
              <a:rPr lang="es-US" dirty="0" smtClean="0"/>
              <a:t>¿Qué son los metadatos?</a:t>
            </a:r>
          </a:p>
          <a:p>
            <a:pPr>
              <a:buFont typeface="Wingdings" panose="05000000000000000000" pitchFamily="2" charset="2"/>
              <a:buChar char="§"/>
            </a:pPr>
            <a:r>
              <a:rPr lang="es-US" dirty="0"/>
              <a:t> </a:t>
            </a:r>
            <a:r>
              <a:rPr lang="es-US" dirty="0" smtClean="0"/>
              <a:t>¿Qué son los módulos de aprendizaje?</a:t>
            </a:r>
          </a:p>
          <a:p>
            <a:pPr>
              <a:buFont typeface="Wingdings" panose="05000000000000000000" pitchFamily="2" charset="2"/>
              <a:buChar char="§"/>
            </a:pPr>
            <a:r>
              <a:rPr lang="es-US" dirty="0" smtClean="0"/>
              <a:t>Cuáles son los pasos para construir un módulo de aprendizaje?</a:t>
            </a:r>
            <a:endParaRPr lang="es-EC" dirty="0"/>
          </a:p>
          <a:p>
            <a:pPr marL="0" indent="0">
              <a:buNone/>
            </a:pPr>
            <a:r>
              <a:rPr lang="es-EC" dirty="0" smtClean="0"/>
              <a:t>Descargue el </a:t>
            </a:r>
            <a:r>
              <a:rPr lang="es-EC" dirty="0" err="1" smtClean="0"/>
              <a:t>ppt</a:t>
            </a:r>
            <a:r>
              <a:rPr lang="es-EC" dirty="0" smtClean="0"/>
              <a:t> y </a:t>
            </a:r>
            <a:r>
              <a:rPr lang="es-EC" dirty="0" err="1" smtClean="0"/>
              <a:t>súbaloen</a:t>
            </a:r>
            <a:r>
              <a:rPr lang="es-EC" dirty="0" smtClean="0"/>
              <a:t> la tarea “Los </a:t>
            </a:r>
            <a:r>
              <a:rPr lang="es-EC" dirty="0" err="1" smtClean="0"/>
              <a:t>Oas</a:t>
            </a:r>
            <a:r>
              <a:rPr lang="es-EC" dirty="0" smtClean="0"/>
              <a:t> y los </a:t>
            </a:r>
            <a:r>
              <a:rPr lang="es-EC" dirty="0" err="1" smtClean="0"/>
              <a:t>OVAs</a:t>
            </a:r>
            <a:r>
              <a:rPr lang="es-EC" dirty="0" smtClean="0"/>
              <a:t>”</a:t>
            </a:r>
            <a:endParaRPr lang="es-US" dirty="0"/>
          </a:p>
        </p:txBody>
      </p:sp>
    </p:spTree>
    <p:extLst>
      <p:ext uri="{BB962C8B-B14F-4D97-AF65-F5344CB8AC3E}">
        <p14:creationId xmlns:p14="http://schemas.microsoft.com/office/powerpoint/2010/main" val="3907502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1069848" y="484631"/>
            <a:ext cx="10058399" cy="1609344"/>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SzPct val="25000"/>
              <a:buFont typeface="Rokkitt"/>
              <a:buNone/>
            </a:pPr>
            <a:r>
              <a:rPr lang="es-ES" i="0" u="none" strike="noStrike" cap="none" baseline="0" dirty="0">
                <a:ea typeface="Rokkitt"/>
                <a:cs typeface="Rokkitt"/>
                <a:sym typeface="Rokkitt"/>
              </a:rPr>
              <a:t>PRESENTACIÓN DEL CURSO </a:t>
            </a:r>
            <a:r>
              <a:rPr lang="es-ES" i="0" u="none" strike="noStrike" cap="none" baseline="0" dirty="0" smtClean="0">
                <a:ea typeface="Rokkitt"/>
                <a:cs typeface="Rokkitt"/>
                <a:sym typeface="Rokkitt"/>
              </a:rPr>
              <a:t>(10’)</a:t>
            </a:r>
            <a:endParaRPr lang="es-ES" i="0" u="none" strike="noStrike" cap="none" baseline="0" dirty="0">
              <a:ea typeface="Rokkitt"/>
              <a:cs typeface="Rokkitt"/>
              <a:sym typeface="Rokkitt"/>
            </a:endParaRPr>
          </a:p>
        </p:txBody>
      </p:sp>
      <p:sp>
        <p:nvSpPr>
          <p:cNvPr id="107" name="Shape 107"/>
          <p:cNvSpPr txBox="1">
            <a:spLocks noGrp="1"/>
          </p:cNvSpPr>
          <p:nvPr>
            <p:ph idx="1"/>
          </p:nvPr>
        </p:nvSpPr>
        <p:spPr>
          <a:xfrm>
            <a:off x="1069847" y="1664208"/>
            <a:ext cx="10058399" cy="4871674"/>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rgbClr val="9E3611"/>
              </a:buClr>
              <a:buSzPct val="85000"/>
              <a:buFont typeface="Noto Symbol"/>
              <a:buChar char="▪"/>
            </a:pPr>
            <a:r>
              <a:rPr lang="es-ES" b="0" i="0" u="none" strike="noStrike" cap="none" baseline="0" dirty="0">
                <a:solidFill>
                  <a:schemeClr val="dk1"/>
                </a:solidFill>
                <a:ea typeface="Rokkitt"/>
                <a:cs typeface="Rokkitt"/>
                <a:sym typeface="Rokkitt"/>
              </a:rPr>
              <a:t>Qué aprendizajes abarca este </a:t>
            </a:r>
            <a:r>
              <a:rPr lang="es-ES" b="0" i="0" u="none" strike="noStrike" cap="none" baseline="0" dirty="0" smtClean="0">
                <a:solidFill>
                  <a:schemeClr val="dk1"/>
                </a:solidFill>
                <a:ea typeface="Rokkitt"/>
                <a:cs typeface="Rokkitt"/>
                <a:sym typeface="Rokkitt"/>
              </a:rPr>
              <a:t>curso</a:t>
            </a:r>
          </a:p>
          <a:p>
            <a:pPr marL="182880" marR="0" lvl="0" indent="-182880" algn="l" rtl="0">
              <a:lnSpc>
                <a:spcPct val="90000"/>
              </a:lnSpc>
              <a:spcBef>
                <a:spcPts val="0"/>
              </a:spcBef>
              <a:buClr>
                <a:srgbClr val="9E3611"/>
              </a:buClr>
              <a:buSzPct val="85000"/>
              <a:buFont typeface="Noto Symbol"/>
              <a:buChar char="▪"/>
            </a:pPr>
            <a:r>
              <a:rPr lang="es-ES" dirty="0" smtClean="0">
                <a:solidFill>
                  <a:schemeClr val="dk1"/>
                </a:solidFill>
                <a:ea typeface="Rokkitt"/>
                <a:cs typeface="Rokkitt"/>
                <a:sym typeface="Rokkitt"/>
              </a:rPr>
              <a:t>Presentación del PLE del curso</a:t>
            </a:r>
          </a:p>
          <a:p>
            <a:pPr marL="182880" marR="0" lvl="0" indent="-182880" algn="l" rtl="0">
              <a:lnSpc>
                <a:spcPct val="90000"/>
              </a:lnSpc>
              <a:spcBef>
                <a:spcPts val="0"/>
              </a:spcBef>
              <a:buClr>
                <a:srgbClr val="9E3611"/>
              </a:buClr>
              <a:buSzPct val="85000"/>
              <a:buFont typeface="Noto Symbol"/>
              <a:buChar char="▪"/>
            </a:pPr>
            <a:r>
              <a:rPr lang="es-ES" b="0" i="0" u="none" strike="noStrike" cap="none" baseline="0" dirty="0" smtClean="0">
                <a:solidFill>
                  <a:schemeClr val="dk1"/>
                </a:solidFill>
                <a:ea typeface="Rokkitt"/>
                <a:cs typeface="Rokkitt"/>
                <a:sym typeface="Rokkitt"/>
              </a:rPr>
              <a:t>Objetivos</a:t>
            </a:r>
          </a:p>
          <a:p>
            <a:pPr marL="182880" marR="0" lvl="0" indent="-182880" algn="l" rtl="0">
              <a:lnSpc>
                <a:spcPct val="90000"/>
              </a:lnSpc>
              <a:spcBef>
                <a:spcPts val="0"/>
              </a:spcBef>
              <a:buClr>
                <a:srgbClr val="9E3611"/>
              </a:buClr>
              <a:buSzPct val="85000"/>
              <a:buFont typeface="Noto Symbol"/>
              <a:buChar char="▪"/>
            </a:pPr>
            <a:r>
              <a:rPr lang="es-ES" b="0" i="0" u="none" strike="noStrike" cap="none" baseline="0" dirty="0" smtClean="0">
                <a:solidFill>
                  <a:schemeClr val="dk1"/>
                </a:solidFill>
                <a:ea typeface="Rokkitt"/>
                <a:cs typeface="Rokkitt"/>
                <a:sym typeface="Rokkitt"/>
              </a:rPr>
              <a:t>Forma </a:t>
            </a:r>
            <a:r>
              <a:rPr lang="es-ES" b="0" i="0" u="none" strike="noStrike" cap="none" baseline="0" dirty="0">
                <a:solidFill>
                  <a:schemeClr val="dk1"/>
                </a:solidFill>
                <a:ea typeface="Rokkitt"/>
                <a:cs typeface="Rokkitt"/>
                <a:sym typeface="Rokkitt"/>
              </a:rPr>
              <a:t>de Trabajo</a:t>
            </a:r>
          </a:p>
          <a:p>
            <a:pPr marL="457200" marR="0" lvl="1" indent="-190500" algn="l" rtl="0">
              <a:lnSpc>
                <a:spcPct val="90000"/>
              </a:lnSpc>
              <a:spcBef>
                <a:spcPts val="400"/>
              </a:spcBef>
              <a:spcAft>
                <a:spcPts val="0"/>
              </a:spcAft>
              <a:buClr>
                <a:srgbClr val="9E3611"/>
              </a:buClr>
              <a:buSzPct val="85000"/>
              <a:buFont typeface="Noto Symbol"/>
              <a:buChar char="▪"/>
            </a:pPr>
            <a:r>
              <a:rPr lang="es-ES" sz="2200" b="0" i="0" u="none" strike="noStrike" cap="none" baseline="0" dirty="0">
                <a:solidFill>
                  <a:schemeClr val="dk1"/>
                </a:solidFill>
                <a:ea typeface="Rokkitt"/>
                <a:cs typeface="Rokkitt"/>
                <a:sym typeface="Rokkitt"/>
              </a:rPr>
              <a:t>Puntualidad</a:t>
            </a:r>
          </a:p>
          <a:p>
            <a:pPr marL="457200" marR="0" lvl="1" indent="-190500" algn="l" rtl="0">
              <a:lnSpc>
                <a:spcPct val="90000"/>
              </a:lnSpc>
              <a:spcBef>
                <a:spcPts val="600"/>
              </a:spcBef>
              <a:spcAft>
                <a:spcPts val="0"/>
              </a:spcAft>
              <a:buClr>
                <a:srgbClr val="9E3611"/>
              </a:buClr>
              <a:buSzPct val="85000"/>
              <a:buFont typeface="Noto Symbol"/>
              <a:buChar char="▪"/>
            </a:pPr>
            <a:r>
              <a:rPr lang="es-ES" sz="2200" b="0" i="0" u="none" strike="noStrike" cap="none" baseline="0" dirty="0">
                <a:solidFill>
                  <a:schemeClr val="dk1"/>
                </a:solidFill>
                <a:ea typeface="Rokkitt"/>
                <a:cs typeface="Rokkitt"/>
                <a:sym typeface="Rokkitt"/>
              </a:rPr>
              <a:t>Respeto de los tiempos establecidos</a:t>
            </a:r>
          </a:p>
          <a:p>
            <a:pPr marL="182880" marR="0" lvl="0" indent="-182880" algn="l" rtl="0">
              <a:lnSpc>
                <a:spcPct val="90000"/>
              </a:lnSpc>
              <a:spcBef>
                <a:spcPts val="1400"/>
              </a:spcBef>
              <a:buClr>
                <a:srgbClr val="9E3611"/>
              </a:buClr>
              <a:buSzPct val="85000"/>
              <a:buFont typeface="Noto Symbol"/>
              <a:buChar char="▪"/>
            </a:pPr>
            <a:r>
              <a:rPr lang="es-ES" b="0" i="0" u="none" strike="noStrike" cap="none" baseline="0" dirty="0" smtClean="0">
                <a:solidFill>
                  <a:schemeClr val="dk1"/>
                </a:solidFill>
                <a:ea typeface="Rokkitt"/>
                <a:cs typeface="Rokkitt"/>
                <a:sym typeface="Rokkitt"/>
              </a:rPr>
              <a:t>Modalidad</a:t>
            </a:r>
            <a:r>
              <a:rPr lang="es-ES" b="0" i="0" u="none" strike="noStrike" cap="none" dirty="0" smtClean="0">
                <a:solidFill>
                  <a:schemeClr val="dk1"/>
                </a:solidFill>
                <a:ea typeface="Rokkitt"/>
                <a:cs typeface="Rokkitt"/>
                <a:sym typeface="Rokkitt"/>
              </a:rPr>
              <a:t> de Juego</a:t>
            </a:r>
          </a:p>
          <a:p>
            <a:pPr marL="356616" lvl="1" indent="-182880">
              <a:spcBef>
                <a:spcPts val="1400"/>
              </a:spcBef>
              <a:buClr>
                <a:srgbClr val="9E3611"/>
              </a:buClr>
              <a:buSzPct val="85000"/>
              <a:buFont typeface="Noto Symbol"/>
              <a:buChar char="▪"/>
            </a:pPr>
            <a:r>
              <a:rPr lang="es-ES" sz="2200" dirty="0">
                <a:solidFill>
                  <a:schemeClr val="dk1"/>
                </a:solidFill>
                <a:ea typeface="Rokkitt"/>
                <a:cs typeface="Rokkitt"/>
                <a:sym typeface="Rokkitt"/>
              </a:rPr>
              <a:t>Niveles, insignias y </a:t>
            </a:r>
            <a:r>
              <a:rPr lang="es-ES" sz="2200" dirty="0" smtClean="0">
                <a:solidFill>
                  <a:schemeClr val="dk1"/>
                </a:solidFill>
                <a:ea typeface="Rokkitt"/>
                <a:cs typeface="Rokkitt"/>
                <a:sym typeface="Rokkitt"/>
              </a:rPr>
              <a:t>misiones</a:t>
            </a:r>
          </a:p>
          <a:p>
            <a:pPr marL="539496" lvl="2" indent="-182880">
              <a:spcBef>
                <a:spcPts val="1400"/>
              </a:spcBef>
              <a:buClr>
                <a:srgbClr val="9E3611"/>
              </a:buClr>
              <a:buSzPct val="85000"/>
              <a:buFont typeface="Noto Symbol"/>
              <a:buChar char="▪"/>
            </a:pPr>
            <a:r>
              <a:rPr lang="es-ES" dirty="0" smtClean="0">
                <a:solidFill>
                  <a:schemeClr val="dk1"/>
                </a:solidFill>
                <a:ea typeface="Rokkitt"/>
                <a:cs typeface="Rokkitt"/>
                <a:sym typeface="Rokkitt"/>
              </a:rPr>
              <a:t>Se entregará una insignia al mejor trabajo de cada nivel</a:t>
            </a:r>
          </a:p>
          <a:p>
            <a:pPr marL="539496" lvl="2" indent="-182880">
              <a:spcBef>
                <a:spcPts val="1400"/>
              </a:spcBef>
              <a:buClr>
                <a:srgbClr val="9E3611"/>
              </a:buClr>
              <a:buSzPct val="85000"/>
              <a:buFont typeface="Noto Symbol"/>
              <a:buChar char="▪"/>
            </a:pPr>
            <a:r>
              <a:rPr lang="es-ES" dirty="0" smtClean="0">
                <a:solidFill>
                  <a:schemeClr val="dk1"/>
                </a:solidFill>
                <a:ea typeface="Rokkitt"/>
                <a:cs typeface="Rokkitt"/>
                <a:sym typeface="Rokkitt"/>
              </a:rPr>
              <a:t>Puede canjear una insignia por la recuperación de una actividad que considere puede ser mejorada.  Es importante anotar que cada insignia sólo puede ser canjeada por una actividad de cada nivel, no por la nota final del curso. </a:t>
            </a:r>
            <a:endParaRPr lang="es-ES" dirty="0">
              <a:solidFill>
                <a:schemeClr val="dk1"/>
              </a:solidFill>
              <a:ea typeface="Rokkitt"/>
              <a:cs typeface="Rokkitt"/>
              <a:sym typeface="Rokkitt"/>
            </a:endParaRPr>
          </a:p>
          <a:p>
            <a:pPr marL="182880" marR="0" lvl="0" indent="-182880" algn="l" rtl="0">
              <a:lnSpc>
                <a:spcPct val="90000"/>
              </a:lnSpc>
              <a:spcBef>
                <a:spcPts val="1400"/>
              </a:spcBef>
              <a:buClr>
                <a:srgbClr val="9E3611"/>
              </a:buClr>
              <a:buSzPct val="85000"/>
              <a:buFont typeface="Noto Symbol"/>
              <a:buChar char="▪"/>
            </a:pPr>
            <a:r>
              <a:rPr lang="es-ES" b="0" i="0" u="none" strike="noStrike" cap="none" baseline="0" dirty="0" smtClean="0">
                <a:solidFill>
                  <a:schemeClr val="dk1"/>
                </a:solidFill>
                <a:ea typeface="Rokkitt"/>
                <a:cs typeface="Rokkitt"/>
                <a:sym typeface="Rokkitt"/>
              </a:rPr>
              <a:t>Inquietudes</a:t>
            </a:r>
            <a:endParaRPr lang="es-ES" b="0" i="0" u="none" strike="noStrike" cap="none" baseline="0" dirty="0">
              <a:solidFill>
                <a:schemeClr val="dk1"/>
              </a:solidFill>
              <a:ea typeface="Rokkitt"/>
              <a:cs typeface="Rokkitt"/>
              <a:sym typeface="Rokkitt"/>
            </a:endParaRPr>
          </a:p>
        </p:txBody>
      </p:sp>
    </p:spTree>
    <p:extLst>
      <p:ext uri="{BB962C8B-B14F-4D97-AF65-F5344CB8AC3E}">
        <p14:creationId xmlns:p14="http://schemas.microsoft.com/office/powerpoint/2010/main" val="1889059841"/>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Revisando conocimientos previos (15’)</a:t>
            </a:r>
            <a:endParaRPr lang="es-EC" dirty="0"/>
          </a:p>
        </p:txBody>
      </p:sp>
      <p:sp>
        <p:nvSpPr>
          <p:cNvPr id="3" name="Marcador de contenido 2"/>
          <p:cNvSpPr>
            <a:spLocks noGrp="1"/>
          </p:cNvSpPr>
          <p:nvPr>
            <p:ph idx="1"/>
          </p:nvPr>
        </p:nvSpPr>
        <p:spPr/>
        <p:txBody>
          <a:bodyPr>
            <a:normAutofit/>
          </a:bodyPr>
          <a:lstStyle/>
          <a:p>
            <a:pPr>
              <a:buFont typeface="Wingdings" panose="05000000000000000000" pitchFamily="2" charset="2"/>
              <a:buChar char="§"/>
            </a:pPr>
            <a:r>
              <a:rPr lang="es-EC" sz="4000" dirty="0" smtClean="0"/>
              <a:t> Ingrese a </a:t>
            </a:r>
            <a:r>
              <a:rPr lang="es-EC" sz="4000" dirty="0" err="1" smtClean="0"/>
              <a:t>Socrative</a:t>
            </a:r>
            <a:r>
              <a:rPr lang="es-EC" sz="4000" dirty="0"/>
              <a:t>: </a:t>
            </a:r>
            <a:r>
              <a:rPr lang="es-EC" sz="4000" dirty="0">
                <a:hlinkClick r:id="rId2"/>
              </a:rPr>
              <a:t>https://</a:t>
            </a:r>
            <a:r>
              <a:rPr lang="es-EC" sz="4000" dirty="0" smtClean="0">
                <a:hlinkClick r:id="rId2"/>
              </a:rPr>
              <a:t>b.socrative.com/login/student/</a:t>
            </a:r>
            <a:endParaRPr lang="es-EC" sz="4000" dirty="0" smtClean="0"/>
          </a:p>
          <a:p>
            <a:pPr>
              <a:buFont typeface="Wingdings" panose="05000000000000000000" pitchFamily="2" charset="2"/>
              <a:buChar char="§"/>
            </a:pPr>
            <a:r>
              <a:rPr lang="es-EC" sz="4000" dirty="0"/>
              <a:t> </a:t>
            </a:r>
            <a:r>
              <a:rPr lang="es-EC" sz="4000" dirty="0" smtClean="0"/>
              <a:t>Utilice el siguiente código para acceder al cuestionario: </a:t>
            </a:r>
            <a:r>
              <a:rPr lang="es-EC" sz="4000" b="1" cap="all" dirty="0"/>
              <a:t>065B4E04</a:t>
            </a:r>
            <a:endParaRPr lang="es-EC" sz="4000" dirty="0"/>
          </a:p>
        </p:txBody>
      </p:sp>
    </p:spTree>
    <p:extLst>
      <p:ext uri="{BB962C8B-B14F-4D97-AF65-F5344CB8AC3E}">
        <p14:creationId xmlns:p14="http://schemas.microsoft.com/office/powerpoint/2010/main" val="3069918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1069848" y="484631"/>
            <a:ext cx="10058399" cy="1609344"/>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SzPct val="25000"/>
              <a:buFont typeface="Rokkitt"/>
              <a:buNone/>
            </a:pPr>
            <a:r>
              <a:rPr lang="es-ES" i="0" u="none" strike="noStrike" cap="none" baseline="0" dirty="0" smtClean="0">
                <a:ea typeface="Rokkitt"/>
                <a:cs typeface="Rokkitt"/>
                <a:sym typeface="Rokkitt"/>
              </a:rPr>
              <a:t>CONFORMACIÓN DE GRUPOS (10’)</a:t>
            </a:r>
            <a:endParaRPr lang="es-ES" i="0" u="none" strike="noStrike" cap="none" baseline="0" dirty="0">
              <a:ea typeface="Rokkitt"/>
              <a:cs typeface="Rokkitt"/>
              <a:sym typeface="Rokkitt"/>
            </a:endParaRPr>
          </a:p>
        </p:txBody>
      </p:sp>
      <p:sp>
        <p:nvSpPr>
          <p:cNvPr id="119" name="Shape 119"/>
          <p:cNvSpPr txBox="1">
            <a:spLocks noGrp="1"/>
          </p:cNvSpPr>
          <p:nvPr>
            <p:ph idx="1"/>
          </p:nvPr>
        </p:nvSpPr>
        <p:spPr>
          <a:xfrm>
            <a:off x="1069848" y="2121408"/>
            <a:ext cx="10058399" cy="4050791"/>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rgbClr val="9E3611"/>
              </a:buClr>
              <a:buSzPct val="85000"/>
              <a:buFont typeface="Noto Symbol"/>
              <a:buChar char="▪"/>
            </a:pPr>
            <a:r>
              <a:rPr lang="es-ES" b="0" i="0" u="none" strike="noStrike" cap="none" baseline="0" dirty="0">
                <a:solidFill>
                  <a:schemeClr val="dk1"/>
                </a:solidFill>
                <a:ea typeface="Rokkitt"/>
                <a:cs typeface="Rokkitt"/>
                <a:sym typeface="Rokkitt"/>
              </a:rPr>
              <a:t>Forme su grupo de trabajo, el que debe contar de </a:t>
            </a:r>
            <a:r>
              <a:rPr lang="es-ES" b="0" i="0" u="sng" strike="noStrike" cap="none" baseline="0" dirty="0" smtClean="0">
                <a:solidFill>
                  <a:schemeClr val="dk1"/>
                </a:solidFill>
                <a:ea typeface="Rokkitt"/>
                <a:cs typeface="Rokkitt"/>
                <a:sym typeface="Rokkitt"/>
              </a:rPr>
              <a:t>4 participantes</a:t>
            </a:r>
            <a:r>
              <a:rPr lang="es-ES" b="0" i="0" u="none" strike="noStrike" cap="none" baseline="0" dirty="0">
                <a:solidFill>
                  <a:schemeClr val="dk1"/>
                </a:solidFill>
                <a:ea typeface="Rokkitt"/>
                <a:cs typeface="Rokkitt"/>
                <a:sym typeface="Rokkitt"/>
              </a:rPr>
              <a:t>.</a:t>
            </a:r>
          </a:p>
          <a:p>
            <a:pPr marL="182880" marR="0" lvl="0" indent="-182880" algn="l" rtl="0">
              <a:lnSpc>
                <a:spcPct val="90000"/>
              </a:lnSpc>
              <a:spcBef>
                <a:spcPts val="1200"/>
              </a:spcBef>
              <a:buClr>
                <a:srgbClr val="9E3611"/>
              </a:buClr>
              <a:buSzPct val="85000"/>
              <a:buFont typeface="Noto Symbol"/>
              <a:buChar char="▪"/>
            </a:pPr>
            <a:r>
              <a:rPr lang="es-ES" b="0" i="0" u="none" strike="noStrike" cap="none" baseline="0" dirty="0" smtClean="0">
                <a:solidFill>
                  <a:schemeClr val="dk1"/>
                </a:solidFill>
                <a:ea typeface="Rokkitt"/>
                <a:cs typeface="Rokkitt"/>
                <a:sym typeface="Rokkitt"/>
              </a:rPr>
              <a:t>En </a:t>
            </a:r>
            <a:r>
              <a:rPr lang="es-ES" b="0" i="0" u="none" strike="noStrike" cap="none" baseline="0" dirty="0">
                <a:solidFill>
                  <a:schemeClr val="dk1"/>
                </a:solidFill>
                <a:ea typeface="Rokkitt"/>
                <a:cs typeface="Rokkitt"/>
                <a:sym typeface="Rokkitt"/>
              </a:rPr>
              <a:t>el foro “Mi grupo de trabajo”, añada un nuevo "tema de discusión", escriba en el "asunto" el número de grupo asignado y en el "mensaje", el nombre </a:t>
            </a:r>
            <a:r>
              <a:rPr lang="es-ES" dirty="0" smtClean="0">
                <a:solidFill>
                  <a:schemeClr val="dk1"/>
                </a:solidFill>
                <a:ea typeface="Rokkitt"/>
                <a:cs typeface="Rokkitt"/>
                <a:sym typeface="Rokkitt"/>
              </a:rPr>
              <a:t>de los integrantes</a:t>
            </a:r>
            <a:r>
              <a:rPr lang="es-ES" b="0" i="0" u="none" strike="noStrike" cap="none" baseline="0" dirty="0" smtClean="0">
                <a:solidFill>
                  <a:schemeClr val="dk1"/>
                </a:solidFill>
                <a:ea typeface="Rokkitt"/>
                <a:cs typeface="Rokkitt"/>
                <a:sym typeface="Rokkitt"/>
              </a:rPr>
              <a:t>.</a:t>
            </a:r>
          </a:p>
        </p:txBody>
      </p:sp>
    </p:spTree>
    <p:extLst>
      <p:ext uri="{BB962C8B-B14F-4D97-AF65-F5344CB8AC3E}">
        <p14:creationId xmlns:p14="http://schemas.microsoft.com/office/powerpoint/2010/main" val="3182124506"/>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err="1" smtClean="0"/>
              <a:t>TrABAJO</a:t>
            </a:r>
            <a:r>
              <a:rPr lang="es-EC" dirty="0" smtClean="0"/>
              <a:t> DE GRUPO durante EL CURSO (5’)</a:t>
            </a:r>
            <a:endParaRPr lang="es-EC" dirty="0"/>
          </a:p>
        </p:txBody>
      </p:sp>
      <p:sp>
        <p:nvSpPr>
          <p:cNvPr id="3" name="Marcador de contenido 2"/>
          <p:cNvSpPr>
            <a:spLocks noGrp="1"/>
          </p:cNvSpPr>
          <p:nvPr>
            <p:ph idx="1"/>
          </p:nvPr>
        </p:nvSpPr>
        <p:spPr/>
        <p:txBody>
          <a:bodyPr/>
          <a:lstStyle/>
          <a:p>
            <a:pPr>
              <a:buFont typeface="Wingdings" panose="05000000000000000000" pitchFamily="2" charset="2"/>
              <a:buChar char="§"/>
            </a:pPr>
            <a:r>
              <a:rPr lang="es-EC" dirty="0" smtClean="0"/>
              <a:t> Utilice un documento de google drive para responder las preguntas que se plantean en cada una de las misiones que logre resolver.</a:t>
            </a:r>
          </a:p>
          <a:p>
            <a:pPr>
              <a:buFont typeface="Wingdings" panose="05000000000000000000" pitchFamily="2" charset="2"/>
              <a:buChar char="§"/>
            </a:pPr>
            <a:r>
              <a:rPr lang="es-EC" dirty="0" smtClean="0"/>
              <a:t> El documento debe estar compartido con todos los participantes del grupo y con </a:t>
            </a:r>
            <a:r>
              <a:rPr lang="es-EC" u="sng" dirty="0" smtClean="0">
                <a:solidFill>
                  <a:schemeClr val="accent2">
                    <a:lumMod val="50000"/>
                  </a:schemeClr>
                </a:solidFill>
              </a:rPr>
              <a:t>dzambrano@Casagrande.edu.ec</a:t>
            </a:r>
          </a:p>
          <a:p>
            <a:pPr>
              <a:buFont typeface="Wingdings" panose="05000000000000000000" pitchFamily="2" charset="2"/>
              <a:buChar char="§"/>
            </a:pPr>
            <a:r>
              <a:rPr lang="es-EC" dirty="0" smtClean="0"/>
              <a:t> En el documento de google drive, cada participante del grupo aportará en el desarrollo del trabajo planteado</a:t>
            </a:r>
          </a:p>
          <a:p>
            <a:pPr>
              <a:buFont typeface="Wingdings" panose="05000000000000000000" pitchFamily="2" charset="2"/>
              <a:buChar char="§"/>
            </a:pPr>
            <a:r>
              <a:rPr lang="es-EC" dirty="0" smtClean="0"/>
              <a:t> Copie la URL de su documento compartido en el foro “Aprendizaje sobre Multimedia en Educación”</a:t>
            </a:r>
            <a:endParaRPr lang="es-EC" dirty="0"/>
          </a:p>
        </p:txBody>
      </p:sp>
    </p:spTree>
    <p:extLst>
      <p:ext uri="{BB962C8B-B14F-4D97-AF65-F5344CB8AC3E}">
        <p14:creationId xmlns:p14="http://schemas.microsoft.com/office/powerpoint/2010/main" val="3347997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MISIÓN 1:</a:t>
            </a:r>
            <a:br>
              <a:rPr lang="es-EC" dirty="0" smtClean="0"/>
            </a:br>
            <a:r>
              <a:rPr lang="es-EC" dirty="0" err="1" smtClean="0"/>
              <a:t>LoS</a:t>
            </a:r>
            <a:r>
              <a:rPr lang="es-EC" dirty="0" smtClean="0"/>
              <a:t> RECURSOS MULTIMEDIA EN EDUCACIÓN (45’)</a:t>
            </a:r>
            <a:endParaRPr lang="es-EC" dirty="0"/>
          </a:p>
        </p:txBody>
      </p:sp>
      <p:sp>
        <p:nvSpPr>
          <p:cNvPr id="3" name="Marcador de contenido 2"/>
          <p:cNvSpPr>
            <a:spLocks noGrp="1"/>
          </p:cNvSpPr>
          <p:nvPr>
            <p:ph idx="1"/>
          </p:nvPr>
        </p:nvSpPr>
        <p:spPr/>
        <p:txBody>
          <a:bodyPr>
            <a:normAutofit fontScale="92500" lnSpcReduction="20000"/>
          </a:bodyPr>
          <a:lstStyle/>
          <a:p>
            <a:r>
              <a:rPr lang="es-EC" dirty="0" smtClean="0"/>
              <a:t>Utilizando un mapa conceptual, demuestre sus comprensiones acerca de:</a:t>
            </a:r>
          </a:p>
          <a:p>
            <a:pPr>
              <a:buFont typeface="Wingdings" panose="05000000000000000000" pitchFamily="2" charset="2"/>
              <a:buChar char="§"/>
            </a:pPr>
            <a:r>
              <a:rPr lang="es-EC" dirty="0" smtClean="0"/>
              <a:t> ¿Los recursos multimedia: qué son?</a:t>
            </a:r>
          </a:p>
          <a:p>
            <a:pPr>
              <a:buFont typeface="Wingdings" panose="05000000000000000000" pitchFamily="2" charset="2"/>
              <a:buChar char="§"/>
            </a:pPr>
            <a:r>
              <a:rPr lang="es-EC" dirty="0" smtClean="0"/>
              <a:t> ?Qué características tienen?</a:t>
            </a:r>
          </a:p>
          <a:p>
            <a:pPr>
              <a:buFont typeface="Wingdings" panose="05000000000000000000" pitchFamily="2" charset="2"/>
              <a:buChar char="§"/>
            </a:pPr>
            <a:r>
              <a:rPr lang="es-EC" dirty="0" smtClean="0"/>
              <a:t> ?Cuáles son sus ventajas?</a:t>
            </a:r>
          </a:p>
          <a:p>
            <a:pPr>
              <a:buFont typeface="Wingdings" panose="05000000000000000000" pitchFamily="2" charset="2"/>
              <a:buChar char="§"/>
            </a:pPr>
            <a:r>
              <a:rPr lang="es-EC" dirty="0" smtClean="0"/>
              <a:t> ?A qué se refiere la secuencia didáctica multimedia?</a:t>
            </a:r>
          </a:p>
          <a:p>
            <a:pPr>
              <a:buFont typeface="Wingdings" panose="05000000000000000000" pitchFamily="2" charset="2"/>
              <a:buChar char="§"/>
            </a:pPr>
            <a:r>
              <a:rPr lang="es-EC" dirty="0" smtClean="0"/>
              <a:t> ¿Qué tipos de recursos multimedia circulan en la web?</a:t>
            </a:r>
          </a:p>
          <a:p>
            <a:pPr>
              <a:buFont typeface="Wingdings" panose="05000000000000000000" pitchFamily="2" charset="2"/>
              <a:buChar char="§"/>
            </a:pPr>
            <a:r>
              <a:rPr lang="es-EC" dirty="0" smtClean="0"/>
              <a:t> ?Cómo se clasifican los recursos multimedia?</a:t>
            </a:r>
          </a:p>
          <a:p>
            <a:pPr>
              <a:buFont typeface="Wingdings" panose="05000000000000000000" pitchFamily="2" charset="2"/>
              <a:buChar char="§"/>
            </a:pPr>
            <a:r>
              <a:rPr lang="es-EC" dirty="0" smtClean="0"/>
              <a:t> ?Qué relación hay entre el uso de los recursos multimedia y el aprendizaje significativo?</a:t>
            </a:r>
          </a:p>
          <a:p>
            <a:endParaRPr lang="es-EC" dirty="0" smtClean="0"/>
          </a:p>
          <a:p>
            <a:r>
              <a:rPr lang="es-EC" dirty="0" smtClean="0"/>
              <a:t>Pegue el mapa conceptual en el documento compartido de google drive</a:t>
            </a:r>
          </a:p>
          <a:p>
            <a:endParaRPr lang="es-EC" dirty="0" smtClean="0"/>
          </a:p>
          <a:p>
            <a:endParaRPr lang="es-EC" dirty="0" smtClean="0"/>
          </a:p>
          <a:p>
            <a:endParaRPr lang="es-EC" dirty="0"/>
          </a:p>
        </p:txBody>
      </p:sp>
    </p:spTree>
    <p:extLst>
      <p:ext uri="{BB962C8B-B14F-4D97-AF65-F5344CB8AC3E}">
        <p14:creationId xmlns:p14="http://schemas.microsoft.com/office/powerpoint/2010/main" val="40989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Plenaria (15’)</a:t>
            </a:r>
            <a:endParaRPr lang="es-EC" dirty="0"/>
          </a:p>
        </p:txBody>
      </p:sp>
      <p:sp>
        <p:nvSpPr>
          <p:cNvPr id="3" name="Marcador de contenido 2"/>
          <p:cNvSpPr>
            <a:spLocks noGrp="1"/>
          </p:cNvSpPr>
          <p:nvPr>
            <p:ph idx="1"/>
          </p:nvPr>
        </p:nvSpPr>
        <p:spPr/>
        <p:txBody>
          <a:bodyPr/>
          <a:lstStyle/>
          <a:p>
            <a:r>
              <a:rPr lang="es-EC" dirty="0" smtClean="0"/>
              <a:t>Un miembro de cada grupo explica su mapa conceptual</a:t>
            </a:r>
            <a:endParaRPr lang="es-EC" dirty="0"/>
          </a:p>
        </p:txBody>
      </p:sp>
    </p:spTree>
    <p:extLst>
      <p:ext uri="{BB962C8B-B14F-4D97-AF65-F5344CB8AC3E}">
        <p14:creationId xmlns:p14="http://schemas.microsoft.com/office/powerpoint/2010/main" val="214826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MISIÓN 2:</a:t>
            </a:r>
            <a:br>
              <a:rPr lang="es-EC" dirty="0" smtClean="0"/>
            </a:br>
            <a:r>
              <a:rPr lang="es-EC" dirty="0" smtClean="0"/>
              <a:t>GLOSARIO DE TÉRMINOS (10’) </a:t>
            </a:r>
            <a:endParaRPr lang="es-EC" dirty="0"/>
          </a:p>
        </p:txBody>
      </p:sp>
      <p:sp>
        <p:nvSpPr>
          <p:cNvPr id="3" name="Marcador de contenido 2"/>
          <p:cNvSpPr>
            <a:spLocks noGrp="1"/>
          </p:cNvSpPr>
          <p:nvPr>
            <p:ph idx="1"/>
          </p:nvPr>
        </p:nvSpPr>
        <p:spPr/>
        <p:txBody>
          <a:bodyPr/>
          <a:lstStyle/>
          <a:p>
            <a:pPr>
              <a:buFont typeface="Wingdings" panose="05000000000000000000" pitchFamily="2" charset="2"/>
              <a:buChar char="§"/>
            </a:pPr>
            <a:r>
              <a:rPr lang="es-EC" dirty="0" smtClean="0"/>
              <a:t> Cada </a:t>
            </a:r>
            <a:r>
              <a:rPr lang="es-EC" dirty="0"/>
              <a:t>participante escribe un término que considere nuevo en su vocabulario, con una definición corta del mismo (no más de 3 líneas).  El término que usted escriba no puede estar repetido.  Observe cuidadosamente que el término que usted proponga no haya sido escrito por otro participante.  </a:t>
            </a:r>
          </a:p>
          <a:p>
            <a:pPr>
              <a:buFont typeface="Wingdings" panose="05000000000000000000" pitchFamily="2" charset="2"/>
              <a:buChar char="§"/>
            </a:pPr>
            <a:r>
              <a:rPr lang="es-EC" dirty="0" smtClean="0"/>
              <a:t>  NO </a:t>
            </a:r>
            <a:r>
              <a:rPr lang="es-EC" dirty="0"/>
              <a:t>SE PERMITE faltas o errores ortográficos intencionados en la escritura de los términos.  Por ejemplo: Si un participante escribió Hipertexto, no se considerará como válido que otro participante escriba </a:t>
            </a:r>
            <a:r>
              <a:rPr lang="es-EC" dirty="0" err="1"/>
              <a:t>Hipertext</a:t>
            </a:r>
            <a:r>
              <a:rPr lang="es-EC" dirty="0"/>
              <a:t>, o </a:t>
            </a:r>
            <a:r>
              <a:rPr lang="es-EC" dirty="0" err="1"/>
              <a:t>Hypertex</a:t>
            </a:r>
            <a:r>
              <a:rPr lang="es-EC" dirty="0"/>
              <a:t>, pues se refiere al mismo término.</a:t>
            </a:r>
          </a:p>
        </p:txBody>
      </p:sp>
    </p:spTree>
    <p:extLst>
      <p:ext uri="{BB962C8B-B14F-4D97-AF65-F5344CB8AC3E}">
        <p14:creationId xmlns:p14="http://schemas.microsoft.com/office/powerpoint/2010/main" val="365453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7748" y="2610786"/>
            <a:ext cx="9720072" cy="1499616"/>
          </a:xfrm>
        </p:spPr>
        <p:txBody>
          <a:bodyPr/>
          <a:lstStyle/>
          <a:p>
            <a:pPr algn="ctr"/>
            <a:r>
              <a:rPr lang="es-EC" dirty="0" smtClean="0"/>
              <a:t>SABADO</a:t>
            </a:r>
            <a:endParaRPr lang="es-EC" dirty="0"/>
          </a:p>
        </p:txBody>
      </p:sp>
    </p:spTree>
    <p:extLst>
      <p:ext uri="{BB962C8B-B14F-4D97-AF65-F5344CB8AC3E}">
        <p14:creationId xmlns:p14="http://schemas.microsoft.com/office/powerpoint/2010/main" val="2212327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6130</TotalTime>
  <Words>751</Words>
  <Application>Microsoft Office PowerPoint</Application>
  <PresentationFormat>Panorámica</PresentationFormat>
  <Paragraphs>70</Paragraphs>
  <Slides>15</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Calibri</vt:lpstr>
      <vt:lpstr>Noto Symbol</vt:lpstr>
      <vt:lpstr>Rokkitt</vt:lpstr>
      <vt:lpstr>Tw Cen MT</vt:lpstr>
      <vt:lpstr>Tw Cen MT Condensed</vt:lpstr>
      <vt:lpstr>Wingdings</vt:lpstr>
      <vt:lpstr>Wingdings 3</vt:lpstr>
      <vt:lpstr>Integral</vt:lpstr>
      <vt:lpstr>HERRAMIENTAS MULTIMEDIA PARA EL E-APRENDIZAJE</vt:lpstr>
      <vt:lpstr>PRESENTACIÓN DEL CURSO (10’)</vt:lpstr>
      <vt:lpstr>Revisando conocimientos previos (15’)</vt:lpstr>
      <vt:lpstr>CONFORMACIÓN DE GRUPOS (10’)</vt:lpstr>
      <vt:lpstr>TrABAJO DE GRUPO durante EL CURSO (5’)</vt:lpstr>
      <vt:lpstr>MISIÓN 1: LoS RECURSOS MULTIMEDIA EN EDUCACIÓN (45’)</vt:lpstr>
      <vt:lpstr>Plenaria (15’)</vt:lpstr>
      <vt:lpstr>MISIÓN 2: GLOSARIO DE TÉRMINOS (10’) </vt:lpstr>
      <vt:lpstr>SABADO</vt:lpstr>
      <vt:lpstr>KAHOOT!</vt:lpstr>
      <vt:lpstr>DESAFÍO DE LA MISIÓN</vt:lpstr>
      <vt:lpstr>Presentación del proyecto de aula (10’)</vt:lpstr>
      <vt:lpstr>Misión 3: Planificación de la capacitación (45’)</vt:lpstr>
      <vt:lpstr>Plenaria (15’)</vt:lpstr>
      <vt:lpstr>MISIÓN 4: OBJETOS DE APRENDIZAJE (OA) y Objetos Virtuales de Aprendizaje (Ova)…(45’)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HERRAMIENTAS MULTIMEDIA PARA EL E-APRENDIZAJE</dc:title>
  <dc:creator>Dolores Zambrano</dc:creator>
  <cp:lastModifiedBy>Dolores</cp:lastModifiedBy>
  <cp:revision>37</cp:revision>
  <dcterms:created xsi:type="dcterms:W3CDTF">2016-05-30T19:39:13Z</dcterms:created>
  <dcterms:modified xsi:type="dcterms:W3CDTF">2016-06-04T12:15:08Z</dcterms:modified>
</cp:coreProperties>
</file>